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Digital Pulse Modulation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</a:t>
            </a:r>
            <a:r>
              <a:rPr lang="en-IN" dirty="0" smtClean="0"/>
              <a:t>-law and A-law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l="5513" r="6891" b="3548"/>
          <a:stretch>
            <a:fillRect/>
          </a:stretch>
        </p:blipFill>
        <p:spPr bwMode="auto">
          <a:xfrm>
            <a:off x="0" y="1447800"/>
            <a:ext cx="8915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Delta Modulation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4525963"/>
          </a:xfrm>
        </p:spPr>
        <p:txBody>
          <a:bodyPr/>
          <a:lstStyle/>
          <a:p>
            <a:r>
              <a:rPr lang="en-IN" dirty="0" smtClean="0"/>
              <a:t>Messages are oversampled to get correlation between adjacent samples.</a:t>
            </a:r>
          </a:p>
          <a:p>
            <a:r>
              <a:rPr lang="en-IN" dirty="0" smtClean="0"/>
              <a:t>Two quantization levels ±</a:t>
            </a:r>
            <a:r>
              <a:rPr lang="el-GR" dirty="0" smtClean="0"/>
              <a:t>Δ</a:t>
            </a:r>
            <a:r>
              <a:rPr lang="en-IN" dirty="0" smtClean="0"/>
              <a:t>.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l="3594" r="7996"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Delta Modulation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1"/>
            <a:ext cx="8458200" cy="1828800"/>
          </a:xfrm>
        </p:spPr>
        <p:txBody>
          <a:bodyPr/>
          <a:lstStyle/>
          <a:p>
            <a:r>
              <a:rPr lang="en-IN" dirty="0" smtClean="0"/>
              <a:t>e</a:t>
            </a:r>
            <a:r>
              <a:rPr lang="en-IN" dirty="0" smtClean="0"/>
              <a:t>[n] = m[n] - </a:t>
            </a:r>
            <a:r>
              <a:rPr lang="en-IN" dirty="0" err="1" smtClean="0"/>
              <a:t>m</a:t>
            </a:r>
            <a:r>
              <a:rPr lang="en-IN" baseline="-25000" dirty="0" err="1" smtClean="0"/>
              <a:t>q</a:t>
            </a:r>
            <a:r>
              <a:rPr lang="en-IN" dirty="0" smtClean="0"/>
              <a:t>[n-1]</a:t>
            </a:r>
          </a:p>
          <a:p>
            <a:r>
              <a:rPr lang="en-IN" dirty="0" err="1" smtClean="0"/>
              <a:t>e</a:t>
            </a:r>
            <a:r>
              <a:rPr lang="en-IN" baseline="-25000" dirty="0" err="1" smtClean="0"/>
              <a:t>q</a:t>
            </a:r>
            <a:r>
              <a:rPr lang="en-IN" dirty="0" smtClean="0"/>
              <a:t>=</a:t>
            </a:r>
            <a:r>
              <a:rPr lang="el-GR" dirty="0" smtClean="0"/>
              <a:t>Δ</a:t>
            </a:r>
            <a:r>
              <a:rPr lang="en-IN" dirty="0" err="1" smtClean="0"/>
              <a:t>sgn</a:t>
            </a:r>
            <a:r>
              <a:rPr lang="en-IN" dirty="0" smtClean="0"/>
              <a:t>[e(n)]</a:t>
            </a:r>
          </a:p>
          <a:p>
            <a:r>
              <a:rPr lang="en-IN" dirty="0" err="1" smtClean="0"/>
              <a:t>m</a:t>
            </a:r>
            <a:r>
              <a:rPr lang="en-IN" baseline="-25000" dirty="0" err="1" smtClean="0"/>
              <a:t>q</a:t>
            </a:r>
            <a:r>
              <a:rPr lang="en-IN" dirty="0" smtClean="0"/>
              <a:t>[n]=</a:t>
            </a:r>
            <a:r>
              <a:rPr lang="en-IN" dirty="0" err="1" smtClean="0"/>
              <a:t>m</a:t>
            </a:r>
            <a:r>
              <a:rPr lang="en-IN" baseline="-25000" dirty="0" err="1" smtClean="0"/>
              <a:t>q</a:t>
            </a:r>
            <a:r>
              <a:rPr lang="en-IN" dirty="0" smtClean="0"/>
              <a:t>[n-1]+</a:t>
            </a:r>
            <a:r>
              <a:rPr lang="en-IN" dirty="0" err="1" smtClean="0"/>
              <a:t>e</a:t>
            </a:r>
            <a:r>
              <a:rPr lang="en-IN" baseline="-25000" dirty="0" err="1" smtClean="0"/>
              <a:t>q</a:t>
            </a:r>
            <a:r>
              <a:rPr lang="en-IN" dirty="0" smtClean="0"/>
              <a:t>[n]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l="2376" r="10495" b="9467"/>
          <a:stretch>
            <a:fillRect/>
          </a:stretch>
        </p:blipFill>
        <p:spPr bwMode="auto">
          <a:xfrm>
            <a:off x="304800" y="2895600"/>
            <a:ext cx="8534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792162"/>
          </a:xfrm>
        </p:spPr>
        <p:txBody>
          <a:bodyPr/>
          <a:lstStyle/>
          <a:p>
            <a:r>
              <a:rPr lang="en-IN" b="1" dirty="0" smtClean="0"/>
              <a:t>Delta Demodulation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r="6633"/>
          <a:stretch>
            <a:fillRect/>
          </a:stretch>
        </p:blipFill>
        <p:spPr bwMode="auto">
          <a:xfrm>
            <a:off x="0" y="1828800"/>
            <a:ext cx="8839200" cy="249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Noise in DM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038601"/>
            <a:ext cx="8610600" cy="685800"/>
          </a:xfrm>
        </p:spPr>
        <p:txBody>
          <a:bodyPr/>
          <a:lstStyle/>
          <a:p>
            <a:r>
              <a:rPr lang="en-IN" dirty="0" smtClean="0"/>
              <a:t>e[n]= m[n] - m[n-1] - q[n-1]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 l="1935" t="11204" r="7134"/>
          <a:stretch>
            <a:fillRect/>
          </a:stretch>
        </p:blipFill>
        <p:spPr bwMode="auto">
          <a:xfrm>
            <a:off x="762000" y="914400"/>
            <a:ext cx="71628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 b="17037"/>
          <a:stretch>
            <a:fillRect/>
          </a:stretch>
        </p:blipFill>
        <p:spPr bwMode="auto">
          <a:xfrm>
            <a:off x="2362200" y="4648200"/>
            <a:ext cx="3648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ADM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029200"/>
          </a:xfrm>
        </p:spPr>
        <p:txBody>
          <a:bodyPr/>
          <a:lstStyle/>
          <a:p>
            <a:r>
              <a:rPr lang="en-IN" dirty="0" smtClean="0"/>
              <a:t>If successive errors are of opposite polarity, it means DM is operated in granular region, it’s better to reduce step size.</a:t>
            </a:r>
          </a:p>
          <a:p>
            <a:r>
              <a:rPr lang="en-IN" dirty="0" smtClean="0"/>
              <a:t> </a:t>
            </a:r>
            <a:r>
              <a:rPr lang="en-IN" dirty="0" smtClean="0"/>
              <a:t>If successive errors are of </a:t>
            </a:r>
            <a:r>
              <a:rPr lang="en-IN" dirty="0" smtClean="0"/>
              <a:t>same polarity</a:t>
            </a:r>
            <a:r>
              <a:rPr lang="en-IN" dirty="0" smtClean="0"/>
              <a:t>, it means DM is operated in </a:t>
            </a:r>
            <a:r>
              <a:rPr lang="en-IN" dirty="0" smtClean="0"/>
              <a:t>slope overload region</a:t>
            </a:r>
            <a:r>
              <a:rPr lang="en-IN" dirty="0" smtClean="0"/>
              <a:t>, it’s better to </a:t>
            </a:r>
            <a:r>
              <a:rPr lang="en-IN" dirty="0" smtClean="0"/>
              <a:t>increase step </a:t>
            </a:r>
            <a:r>
              <a:rPr lang="en-IN" dirty="0" smtClean="0"/>
              <a:t>size</a:t>
            </a:r>
            <a:r>
              <a:rPr lang="en-IN" dirty="0" smtClean="0"/>
              <a:t>.</a:t>
            </a:r>
          </a:p>
          <a:p>
            <a:r>
              <a:rPr lang="en-IN" dirty="0" smtClean="0"/>
              <a:t>Step size is increased or decreased by 50% at each iteration.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92162"/>
          </a:xfrm>
        </p:spPr>
        <p:txBody>
          <a:bodyPr/>
          <a:lstStyle/>
          <a:p>
            <a:r>
              <a:rPr lang="en-IN" b="1" dirty="0" smtClean="0"/>
              <a:t>ADM</a:t>
            </a:r>
            <a:endParaRPr lang="en-US" b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 r="5009"/>
          <a:stretch>
            <a:fillRect/>
          </a:stretch>
        </p:blipFill>
        <p:spPr bwMode="auto">
          <a:xfrm>
            <a:off x="381000" y="762000"/>
            <a:ext cx="7924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 r="9877"/>
          <a:stretch>
            <a:fillRect/>
          </a:stretch>
        </p:blipFill>
        <p:spPr bwMode="auto">
          <a:xfrm>
            <a:off x="228600" y="3733800"/>
            <a:ext cx="83867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DPCM</a:t>
            </a:r>
            <a:endParaRPr lang="en-US" b="1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 l="2941" r="2941"/>
          <a:stretch>
            <a:fillRect/>
          </a:stretch>
        </p:blipFill>
        <p:spPr bwMode="auto">
          <a:xfrm>
            <a:off x="457200" y="1066800"/>
            <a:ext cx="8458200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 t="11073" r="6364"/>
          <a:stretch>
            <a:fillRect/>
          </a:stretch>
        </p:blipFill>
        <p:spPr bwMode="auto">
          <a:xfrm>
            <a:off x="533400" y="4114800"/>
            <a:ext cx="75438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Quantization Process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56388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2743200"/>
            <a:ext cx="910787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2400" dirty="0" smtClean="0"/>
              <a:t>Original Continuous signal]al  is approximated by discrete set of</a:t>
            </a:r>
          </a:p>
          <a:p>
            <a:r>
              <a:rPr lang="en-IN" sz="2400" dirty="0" smtClean="0"/>
              <a:t> amplitudes which are chosen  from available sets to give</a:t>
            </a:r>
          </a:p>
          <a:p>
            <a:r>
              <a:rPr lang="en-IN" sz="2400" dirty="0" smtClean="0"/>
              <a:t> minimum error.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Transform sampled signal m(</a:t>
            </a:r>
            <a:r>
              <a:rPr lang="en-IN" sz="2400" dirty="0" err="1" smtClean="0"/>
              <a:t>nT</a:t>
            </a:r>
            <a:r>
              <a:rPr lang="en-IN" sz="2400" baseline="-25000" dirty="0" err="1" smtClean="0"/>
              <a:t>s</a:t>
            </a:r>
            <a:r>
              <a:rPr lang="en-IN" sz="2400" dirty="0" smtClean="0"/>
              <a:t>) into discrete amplitudes v(</a:t>
            </a:r>
            <a:r>
              <a:rPr lang="en-IN" sz="2400" dirty="0" err="1" smtClean="0"/>
              <a:t>nT</a:t>
            </a:r>
            <a:r>
              <a:rPr lang="en-IN" sz="2400" baseline="-25000" dirty="0" err="1" smtClean="0"/>
              <a:t>s</a:t>
            </a:r>
            <a:r>
              <a:rPr lang="en-IN" sz="24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Quantization is </a:t>
            </a:r>
            <a:r>
              <a:rPr lang="en-IN" sz="2400" dirty="0" err="1" smtClean="0"/>
              <a:t>memoryless</a:t>
            </a:r>
            <a:r>
              <a:rPr lang="en-IN" sz="2400" dirty="0" smtClean="0"/>
              <a:t> and instantaneous and hence not affected</a:t>
            </a:r>
          </a:p>
          <a:p>
            <a:r>
              <a:rPr lang="en-IN" sz="2400" dirty="0" smtClean="0"/>
              <a:t>   by earlier or later samples. 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V =g(m)</a:t>
            </a:r>
          </a:p>
          <a:p>
            <a:r>
              <a:rPr lang="en-IN" sz="2400" dirty="0" smtClean="0"/>
              <a:t>  g() is mapping function called </a:t>
            </a:r>
            <a:r>
              <a:rPr lang="en-IN" sz="2400" dirty="0" err="1" smtClean="0"/>
              <a:t>quantizer</a:t>
            </a:r>
            <a:r>
              <a:rPr lang="en-IN" sz="2400" dirty="0" smtClean="0"/>
              <a:t> characteristics, It can be</a:t>
            </a:r>
          </a:p>
          <a:p>
            <a:r>
              <a:rPr lang="en-IN" sz="2400" dirty="0" smtClean="0"/>
              <a:t> uniform/non-uniform staircase structure.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Midtread</a:t>
            </a:r>
            <a:r>
              <a:rPr lang="en-IN" b="1" dirty="0" smtClean="0"/>
              <a:t>                       Midrise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305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52600" y="5867400"/>
            <a:ext cx="65119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Input levels-decision levels or decision thresholds</a:t>
            </a:r>
          </a:p>
          <a:p>
            <a:r>
              <a:rPr lang="en-IN" sz="2400" dirty="0" smtClean="0"/>
              <a:t>Output levels-representation/reconstruction levels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Q</a:t>
            </a:r>
            <a:r>
              <a:rPr lang="en-US" b="1" dirty="0" err="1" smtClean="0"/>
              <a:t>uantization</a:t>
            </a:r>
            <a:r>
              <a:rPr lang="en-US" b="1" dirty="0" smtClean="0"/>
              <a:t> Noise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686800" cy="609600"/>
          </a:xfrm>
        </p:spPr>
        <p:txBody>
          <a:bodyPr/>
          <a:lstStyle/>
          <a:p>
            <a:r>
              <a:rPr lang="en-IN" dirty="0" smtClean="0"/>
              <a:t>Error between input signal m and output signal v.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4279"/>
          <a:stretch>
            <a:fillRect/>
          </a:stretch>
        </p:blipFill>
        <p:spPr bwMode="auto">
          <a:xfrm>
            <a:off x="0" y="1676400"/>
            <a:ext cx="8991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Q</a:t>
            </a:r>
            <a:r>
              <a:rPr lang="en-US" b="1" dirty="0" err="1" smtClean="0"/>
              <a:t>uantization</a:t>
            </a:r>
            <a:r>
              <a:rPr lang="en-US" b="1" dirty="0" smtClean="0"/>
              <a:t>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534400" cy="2819400"/>
          </a:xfrm>
        </p:spPr>
        <p:txBody>
          <a:bodyPr>
            <a:normAutofit/>
          </a:bodyPr>
          <a:lstStyle/>
          <a:p>
            <a:r>
              <a:rPr lang="en-IN" dirty="0" smtClean="0"/>
              <a:t>Consider m in range (-</a:t>
            </a:r>
            <a:r>
              <a:rPr lang="en-IN" dirty="0" err="1" smtClean="0"/>
              <a:t>m</a:t>
            </a:r>
            <a:r>
              <a:rPr lang="en-IN" baseline="-25000" dirty="0" err="1" smtClean="0"/>
              <a:t>max</a:t>
            </a:r>
            <a:r>
              <a:rPr lang="en-IN" dirty="0" err="1" smtClean="0"/>
              <a:t>,m</a:t>
            </a:r>
            <a:r>
              <a:rPr lang="en-IN" baseline="-25000" dirty="0" err="1" smtClean="0"/>
              <a:t>max</a:t>
            </a:r>
            <a:r>
              <a:rPr lang="en-IN" dirty="0" smtClean="0"/>
              <a:t>). Consider uniform </a:t>
            </a:r>
            <a:r>
              <a:rPr lang="en-IN" dirty="0" err="1" smtClean="0"/>
              <a:t>quantizer</a:t>
            </a:r>
            <a:r>
              <a:rPr lang="en-IN" dirty="0" smtClean="0"/>
              <a:t> of midrise type. The step size </a:t>
            </a:r>
            <a:r>
              <a:rPr lang="el-GR" dirty="0" smtClean="0"/>
              <a:t>Δ</a:t>
            </a:r>
            <a:r>
              <a:rPr lang="en-IN" dirty="0" smtClean="0"/>
              <a:t> is given as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quantizer</a:t>
            </a:r>
            <a:r>
              <a:rPr lang="en-IN" dirty="0" smtClean="0"/>
              <a:t> Q is bounded by </a:t>
            </a:r>
          </a:p>
          <a:p>
            <a:r>
              <a:rPr lang="en-IN" dirty="0" smtClean="0"/>
              <a:t>Q is uniformly distributed with </a:t>
            </a:r>
            <a:r>
              <a:rPr lang="en-IN" dirty="0" err="1" smtClean="0"/>
              <a:t>pdf</a:t>
            </a:r>
            <a:r>
              <a:rPr lang="en-IN" dirty="0" smtClean="0"/>
              <a:t> as below.</a:t>
            </a: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19400" y="2209800"/>
          <a:ext cx="1682750" cy="685800"/>
        </p:xfrm>
        <a:graphic>
          <a:graphicData uri="http://schemas.openxmlformats.org/presentationml/2006/ole">
            <p:oleObj spid="_x0000_s3076" name="Equation" r:id="rId3" imgW="774360" imgH="4442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15000" y="2743200"/>
          <a:ext cx="2272636" cy="762001"/>
        </p:xfrm>
        <a:graphic>
          <a:graphicData uri="http://schemas.openxmlformats.org/presentationml/2006/ole">
            <p:oleObj spid="_x0000_s3077" name="Equation" r:id="rId4" imgW="888840" imgH="444240" progId="Equation.3">
              <p:embed/>
            </p:oleObj>
          </a:graphicData>
        </a:graphic>
      </p:graphicFrame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/>
          <a:srcRect r="20000"/>
          <a:stretch>
            <a:fillRect/>
          </a:stretch>
        </p:blipFill>
        <p:spPr bwMode="auto">
          <a:xfrm>
            <a:off x="1752600" y="3962400"/>
            <a:ext cx="472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5257800"/>
            <a:ext cx="38195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295400" y="5257800"/>
            <a:ext cx="1260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Variance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Q</a:t>
            </a:r>
            <a:r>
              <a:rPr lang="en-US" b="1" dirty="0" err="1" smtClean="0"/>
              <a:t>uantization</a:t>
            </a:r>
            <a:r>
              <a:rPr lang="en-US" b="1" dirty="0" smtClean="0"/>
              <a:t>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1"/>
            <a:ext cx="8763000" cy="1676400"/>
          </a:xfrm>
        </p:spPr>
        <p:txBody>
          <a:bodyPr>
            <a:normAutofit/>
          </a:bodyPr>
          <a:lstStyle/>
          <a:p>
            <a:r>
              <a:rPr lang="en-IN" dirty="0" smtClean="0"/>
              <a:t>L levels in binary form L=2</a:t>
            </a:r>
            <a:r>
              <a:rPr lang="en-IN" baseline="30000" dirty="0" smtClean="0"/>
              <a:t>R</a:t>
            </a:r>
            <a:r>
              <a:rPr lang="en-IN" dirty="0" smtClean="0"/>
              <a:t> where R is </a:t>
            </a:r>
            <a:r>
              <a:rPr lang="en-IN" dirty="0" err="1" smtClean="0"/>
              <a:t>no.of</a:t>
            </a:r>
            <a:r>
              <a:rPr lang="en-IN" dirty="0" smtClean="0"/>
              <a:t> bits/sample.</a:t>
            </a:r>
            <a:endParaRPr lang="en-US" baseline="30000" dirty="0" smtClean="0"/>
          </a:p>
          <a:p>
            <a:r>
              <a:rPr lang="en-IN" dirty="0" smtClean="0"/>
              <a:t>or R=log</a:t>
            </a:r>
            <a:r>
              <a:rPr lang="en-IN" baseline="-25000" dirty="0" smtClean="0"/>
              <a:t>2</a:t>
            </a:r>
            <a:r>
              <a:rPr lang="en-IN" dirty="0" smtClean="0"/>
              <a:t>L, Thus  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990600"/>
            <a:ext cx="32956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429000" y="4038599"/>
          <a:ext cx="2057400" cy="838487"/>
        </p:xfrm>
        <a:graphic>
          <a:graphicData uri="http://schemas.openxmlformats.org/presentationml/2006/ole">
            <p:oleObj spid="_x0000_s4101" name="Equation" r:id="rId4" imgW="774360" imgH="444240" progId="Equation.3">
              <p:embed/>
            </p:oleObj>
          </a:graphicData>
        </a:graphic>
      </p:graphicFrame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5181600"/>
            <a:ext cx="2914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5010150"/>
            <a:ext cx="36385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85800" y="6172200"/>
            <a:ext cx="4362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Where P is average power of m(t)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Quantization noise for </a:t>
            </a:r>
            <a:r>
              <a:rPr lang="en-IN" dirty="0" err="1" smtClean="0"/>
              <a:t>sinusiodal</a:t>
            </a:r>
            <a:r>
              <a:rPr lang="en-IN" dirty="0" smtClean="0"/>
              <a:t>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864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Average power across 1 ohm load is given as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Variance of quantization noise is given as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Thus, output SNR is given by 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In </a:t>
            </a:r>
            <a:r>
              <a:rPr lang="en-IN" dirty="0" err="1" smtClean="0"/>
              <a:t>deccibel’s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It shows that addition of every single bit improves SNR by 6dB.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447800"/>
            <a:ext cx="9334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 b="18841"/>
          <a:stretch>
            <a:fillRect/>
          </a:stretch>
        </p:blipFill>
        <p:spPr bwMode="auto">
          <a:xfrm>
            <a:off x="3505200" y="28194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 b="15385"/>
          <a:stretch>
            <a:fillRect/>
          </a:stretch>
        </p:blipFill>
        <p:spPr bwMode="auto">
          <a:xfrm>
            <a:off x="2209800" y="3962400"/>
            <a:ext cx="46005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 b="30000"/>
          <a:stretch>
            <a:fillRect/>
          </a:stretch>
        </p:blipFill>
        <p:spPr bwMode="auto">
          <a:xfrm>
            <a:off x="2057400" y="5181600"/>
            <a:ext cx="44386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PCM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IN" dirty="0" smtClean="0"/>
              <a:t>Non Uniform </a:t>
            </a:r>
            <a:r>
              <a:rPr lang="en-IN" dirty="0" err="1" smtClean="0"/>
              <a:t>Quantizer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410199"/>
          </a:xfrm>
        </p:spPr>
        <p:txBody>
          <a:bodyPr>
            <a:normAutofit/>
          </a:bodyPr>
          <a:lstStyle/>
          <a:p>
            <a:r>
              <a:rPr lang="en-IN" dirty="0" smtClean="0"/>
              <a:t>It is used to reduce quantization error.</a:t>
            </a:r>
          </a:p>
          <a:p>
            <a:r>
              <a:rPr lang="en-IN" dirty="0" smtClean="0"/>
              <a:t>Combination of compressor and expander is called </a:t>
            </a:r>
            <a:r>
              <a:rPr lang="en-IN" dirty="0" err="1" smtClean="0"/>
              <a:t>companding</a:t>
            </a:r>
            <a:r>
              <a:rPr lang="en-IN" dirty="0" smtClean="0"/>
              <a:t>.</a:t>
            </a:r>
          </a:p>
          <a:p>
            <a:r>
              <a:rPr lang="en-IN" dirty="0" smtClean="0"/>
              <a:t>μ-law</a:t>
            </a:r>
          </a:p>
          <a:p>
            <a:endParaRPr lang="en-IN" dirty="0" smtClean="0"/>
          </a:p>
          <a:p>
            <a:r>
              <a:rPr lang="en-IN" dirty="0" smtClean="0"/>
              <a:t>It is linear at low input level and logarithmic at high input levels.</a:t>
            </a:r>
          </a:p>
          <a:p>
            <a:r>
              <a:rPr lang="en-IN" dirty="0" smtClean="0"/>
              <a:t>A -law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b="10400"/>
          <a:stretch>
            <a:fillRect/>
          </a:stretch>
        </p:blipFill>
        <p:spPr bwMode="auto">
          <a:xfrm>
            <a:off x="1676400" y="2590800"/>
            <a:ext cx="3695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 l="1809" r="17571"/>
          <a:stretch>
            <a:fillRect/>
          </a:stretch>
        </p:blipFill>
        <p:spPr bwMode="auto">
          <a:xfrm>
            <a:off x="2743200" y="4572000"/>
            <a:ext cx="59436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363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Digital Pulse Modulation</vt:lpstr>
      <vt:lpstr>Quantization Process</vt:lpstr>
      <vt:lpstr>Midtread                       Midrise</vt:lpstr>
      <vt:lpstr> Quantization Noise</vt:lpstr>
      <vt:lpstr> Quantization Noise</vt:lpstr>
      <vt:lpstr> Quantization Noise</vt:lpstr>
      <vt:lpstr>Quantization noise for sinusiodal signal</vt:lpstr>
      <vt:lpstr>PCM</vt:lpstr>
      <vt:lpstr>Non Uniform Quantizer</vt:lpstr>
      <vt:lpstr>Μ-law and A-law</vt:lpstr>
      <vt:lpstr>Delta Modulation</vt:lpstr>
      <vt:lpstr>Delta Modulation</vt:lpstr>
      <vt:lpstr>Delta Demodulation</vt:lpstr>
      <vt:lpstr>Noise in DM</vt:lpstr>
      <vt:lpstr>ADM</vt:lpstr>
      <vt:lpstr>ADM</vt:lpstr>
      <vt:lpstr>DPCM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Pulse Modulation</dc:title>
  <dc:creator>DELL</dc:creator>
  <cp:lastModifiedBy>Windows User</cp:lastModifiedBy>
  <cp:revision>35</cp:revision>
  <dcterms:created xsi:type="dcterms:W3CDTF">2006-08-16T00:00:00Z</dcterms:created>
  <dcterms:modified xsi:type="dcterms:W3CDTF">2020-04-11T14:16:21Z</dcterms:modified>
</cp:coreProperties>
</file>